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63" r:id="rId5"/>
    <p:sldId id="265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D5-7CD2-47DE-AC2C-FAA896BF7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0213D-1F46-4415-88EC-825EFA0B9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1282-1812-447D-831A-AEAAB3BB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98D3-F5BF-44D0-94BA-597B88B2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A4FC-D193-4242-ADB8-D1FF3F18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69CF-5E66-4E3B-80AA-92E1DB5F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61759-00BF-4787-A0BE-119A8FDC5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71E6-4DC1-4AA3-9C4B-D2C73B84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4C554-4A77-4C9D-ABB3-6C231A77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D5F6-4871-491C-B232-E9FB66C1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1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4F172-4E16-455B-8E8D-E12C2E0F1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2E2C7-C5AB-4D45-826C-769D185E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8DA6-F51E-4CD4-AB17-61A95E26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2C36-AC13-42AD-886E-C5E127A6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30FB8-E686-4C62-886B-84356A7C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29C0-BBC1-4673-984F-3DEBD97A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F462-9649-4472-86E8-24727215A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E48C3-2C75-46C5-975F-ACF88466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701E-1248-4698-9FCD-902F9E32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BA02-491B-4E05-9D0F-2DBCCCB3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1E58-92E4-43BC-8711-1BD2F154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A32AC-8109-4B10-8F88-A5ADE791C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E61C9-AD83-4BAD-81C1-C3BEF49B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1DB2B-E7F5-485B-8648-F5158FE2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89E5A-DE8F-418B-8232-C363E40F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1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56DC6-C05B-4C5D-82C0-6A54F9D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681A-FA92-4291-BE21-FD4F007B2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848BC-A84A-4B7A-80BA-6FF26A5C8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B0950-745A-436E-BF01-40852610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00605-B42F-473E-AD95-86EAFAB2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95C32-648B-4C3A-B208-257B455D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8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0BA3-7B33-43F5-9B2D-E9AA6BF7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FBC7-F071-4744-B8BF-9EC469A2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F115C-4E63-4F17-B1A1-2D06F412C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C4158-3374-4E77-90D2-C2F4B0480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CF084-0763-4012-8BC2-00D9DEFAA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82E41-8072-4AC8-BA46-55593D65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06DB7-FC38-42EB-BDE6-4720219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FA304-B447-42AE-80D4-BE7EE810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7C32-A466-47E3-B7CE-2DD28D1F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4DBDE-3401-4B0D-BE05-51867DA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00704-ACCC-4040-98B7-93AEEAC6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559DF-2B6C-47BA-A12D-19B04D89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5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E7464-F4B3-47CE-B6E5-F5389F0B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E1552-F91F-4955-841B-982FC39F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D431-3BCD-4E45-885F-54944565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189C-0BA3-4BDB-8E56-1FC944CF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97DA-FD1B-49D9-A2C3-0DA06372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D2FDC-62D0-48A0-A92C-CEBDBBDF9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5B238-679E-41AB-89C9-0948894C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1C17D-4067-4C8B-9E6B-1545F2D6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FF026-0542-4A7D-B58C-1223535E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B6EE-6103-41D7-8A29-AA058F63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ACA1F-ECD5-4838-98D1-E11D73781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8C220-DF55-4167-8361-D19223851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27538-FA06-45B6-9894-B279EEDA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4502-CEB2-4BB9-90E1-195BF24E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668D0-8397-46A7-9585-77126426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6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36F3C-BB0F-4DA6-8794-7960C285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48567-62D0-4D65-ACB6-8F76B2BD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A1F89-84AA-4A76-A1DF-6F8C313AA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F884-BE18-4CCE-AFAF-5ABEA37A1269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7D08C-BBE3-406C-974F-2DB22DBFE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89FEE-50FC-431A-AD4B-76CE42561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BDCDE-69D8-4B81-8959-F1F4B8E90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hub@megacentrerayleigh.co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ub@megacentrerayleigh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6DD7F-5EB7-4E45-B217-FFC65824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84" y="803961"/>
            <a:ext cx="8327253" cy="5848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2D8BED-B06C-472F-9F40-E841A1D37217}"/>
              </a:ext>
            </a:extLst>
          </p:cNvPr>
          <p:cNvSpPr txBox="1"/>
          <p:nvPr/>
        </p:nvSpPr>
        <p:spPr>
          <a:xfrm>
            <a:off x="188264" y="843377"/>
            <a:ext cx="293667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/>
              <a:t>The COMF monies is enabling the hub to continue to provide the locally focussed support to vulnerable residents, as it has done throughout the pandemic. </a:t>
            </a:r>
          </a:p>
          <a:p>
            <a:endParaRPr lang="en-GB" dirty="0"/>
          </a:p>
          <a:p>
            <a:r>
              <a:rPr lang="en-GB" sz="1900" dirty="0"/>
              <a:t>Supporting the wider system, enabling residents to self-isolate as required and to access the support and advice they require to remain safe.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F2B70-2AF1-4574-998F-11B696072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5" y="5697259"/>
            <a:ext cx="2500844" cy="7221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DD159A-D5CF-4CCE-831E-197AD9D931F5}"/>
              </a:ext>
            </a:extLst>
          </p:cNvPr>
          <p:cNvSpPr txBox="1"/>
          <p:nvPr/>
        </p:nvSpPr>
        <p:spPr>
          <a:xfrm>
            <a:off x="1065319" y="206036"/>
            <a:ext cx="1003176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900" b="1" dirty="0">
                <a:solidFill>
                  <a:schemeClr val="accent1"/>
                </a:solidFill>
              </a:rPr>
              <a:t>COMF = Contain outbreak management fund 2021-22	</a:t>
            </a:r>
            <a:r>
              <a:rPr lang="en-GB" sz="2900" dirty="0">
                <a:solidFill>
                  <a:schemeClr val="accent1"/>
                </a:solidFill>
              </a:rPr>
              <a:t>£100,000</a:t>
            </a:r>
          </a:p>
        </p:txBody>
      </p:sp>
    </p:spTree>
    <p:extLst>
      <p:ext uri="{BB962C8B-B14F-4D97-AF65-F5344CB8AC3E}">
        <p14:creationId xmlns:p14="http://schemas.microsoft.com/office/powerpoint/2010/main" val="195688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79E70-438B-4201-9206-CA490F3C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964132" cy="2522303"/>
          </a:xfrm>
        </p:spPr>
        <p:txBody>
          <a:bodyPr>
            <a:normAutofit fontScale="90000"/>
          </a:bodyPr>
          <a:lstStyle/>
          <a:p>
            <a:r>
              <a:rPr lang="en-GB" sz="5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Rochford Community Hub</a:t>
            </a:r>
            <a:br>
              <a:rPr lang="en-GB" sz="5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 Plan 2021-22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38385D-C335-4969-8AA2-1EFFA8698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420016"/>
              </p:ext>
            </p:extLst>
          </p:nvPr>
        </p:nvGraphicFramePr>
        <p:xfrm>
          <a:off x="5286894" y="199505"/>
          <a:ext cx="6733309" cy="641742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867900">
                  <a:extLst>
                    <a:ext uri="{9D8B030D-6E8A-4147-A177-3AD203B41FA5}">
                      <a16:colId xmlns:a16="http://schemas.microsoft.com/office/drawing/2014/main" val="3585794308"/>
                    </a:ext>
                  </a:extLst>
                </a:gridCol>
                <a:gridCol w="4865409">
                  <a:extLst>
                    <a:ext uri="{9D8B030D-6E8A-4147-A177-3AD203B41FA5}">
                      <a16:colId xmlns:a16="http://schemas.microsoft.com/office/drawing/2014/main" val="3398577102"/>
                    </a:ext>
                  </a:extLst>
                </a:gridCol>
              </a:tblGrid>
              <a:tr h="398043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 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 </a:t>
                      </a:r>
                    </a:p>
                  </a:txBody>
                  <a:tcPr marL="133253" marR="39852" marT="66626" marB="666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624127"/>
                  </a:ext>
                </a:extLst>
              </a:tr>
              <a:tr h="804209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Hub@Megacentre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of running TheHub@TheMegacentre including telephone costs, room hire, utilities, staff, publicity (flyers/logo/adverts) ongoing cost for developing partnerships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60942"/>
                  </a:ext>
                </a:extLst>
              </a:tr>
              <a:tr h="398043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Citizens Advice 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 hires for CA to be present in the hub 2 days a week. 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07628"/>
                  </a:ext>
                </a:extLst>
              </a:tr>
              <a:tr h="601126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Hub@Megacentre &amp; Partners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Celebration event/Open day/Market place for partners (including staffing, refreshments, resources, room hire, utilities, marketing) 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089395"/>
                  </a:ext>
                </a:extLst>
              </a:tr>
              <a:tr h="398043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Megacentre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to provide for rent free hire of TheHub for partners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617498"/>
                  </a:ext>
                </a:extLst>
              </a:tr>
              <a:tr h="804209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RRAVS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support to continue to provide volunteers to support the hub and to ensure that the hub work is shared across the voluntary sector organisations 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749663"/>
                  </a:ext>
                </a:extLst>
              </a:tr>
              <a:tr h="601126">
                <a:tc>
                  <a:txBody>
                    <a:bodyPr/>
                    <a:lstStyle/>
                    <a:p>
                      <a:pPr algn="r"/>
                      <a:r>
                        <a:rPr lang="en-GB" sz="11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Hopeworx</a:t>
                      </a:r>
                      <a:endParaRPr lang="en-GB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provide continued support with fresh foods for residents through the foodbank and community fridge based at the hub@theMegacentre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508352"/>
                  </a:ext>
                </a:extLst>
              </a:tr>
              <a:tr h="1007292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Church Networks 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£10000 (grants up to £1000 or partnership bids up to £2000) funding available to church networks and organisations to create or support existing projects that meet the deliverables of the COMF monies to be administrated through the hub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42433"/>
                  </a:ext>
                </a:extLst>
              </a:tr>
              <a:tr h="804209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Parish Councils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£6000 (Grants up to £500) funding available to church networks and organisations to create or support existing projects that meet the deliverables of the COMF monies to be administrated through the hub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86171"/>
                  </a:ext>
                </a:extLst>
              </a:tr>
              <a:tr h="601126">
                <a:tc>
                  <a:txBody>
                    <a:bodyPr/>
                    <a:lstStyle/>
                    <a:p>
                      <a:pPr algn="r"/>
                      <a:r>
                        <a:rPr lang="en-GB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RDC</a:t>
                      </a:r>
                    </a:p>
                  </a:txBody>
                  <a:tcPr marL="133253" marR="199879" marT="66626" marB="66626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 Costs for delivery of funding, promotion of hub and ongoing support </a:t>
                      </a:r>
                    </a:p>
                  </a:txBody>
                  <a:tcPr marL="133253" marR="39852" marT="66626" marB="6662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2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8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E32839-E7BA-4014-8CBB-8BA4B09BCBC6}"/>
              </a:ext>
            </a:extLst>
          </p:cNvPr>
          <p:cNvSpPr txBox="1"/>
          <p:nvPr/>
        </p:nvSpPr>
        <p:spPr>
          <a:xfrm>
            <a:off x="262263" y="825623"/>
            <a:ext cx="372381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sz="1600" dirty="0"/>
            </a:br>
            <a:r>
              <a:rPr lang="en-GB" sz="1600" dirty="0"/>
              <a:t>The hub brings together public sector, private/voluntary organisations and community groups to more effectively serve our community by sharing spaces, ideas, services, information and connecting each other in a way that has never been done before in the area. </a:t>
            </a:r>
          </a:p>
          <a:p>
            <a:endParaRPr lang="en-GB" sz="1600" dirty="0"/>
          </a:p>
          <a:p>
            <a:r>
              <a:rPr lang="en-GB" sz="1600" dirty="0"/>
              <a:t>The hub partnership has the simple desire to make things better for our community, by being a “one stop shop” for residents to contact, when they need support, such as:</a:t>
            </a:r>
            <a:br>
              <a:rPr lang="en-GB" sz="1600" b="1" dirty="0">
                <a:solidFill>
                  <a:srgbClr val="7030A0"/>
                </a:solidFill>
              </a:rPr>
            </a:br>
            <a:endParaRPr lang="en-GB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249877"/>
                </a:solidFill>
              </a:rPr>
              <a:t>Information</a:t>
            </a:r>
          </a:p>
          <a:p>
            <a:r>
              <a:rPr lang="en-GB" sz="3600" b="1" dirty="0">
                <a:solidFill>
                  <a:srgbClr val="249877"/>
                </a:solidFill>
              </a:rPr>
              <a:t>Support</a:t>
            </a:r>
          </a:p>
          <a:p>
            <a:r>
              <a:rPr lang="en-GB" sz="3600" b="1" dirty="0">
                <a:solidFill>
                  <a:srgbClr val="249877"/>
                </a:solidFill>
              </a:rPr>
              <a:t>Advice</a:t>
            </a:r>
            <a:br>
              <a:rPr lang="en-GB" sz="3600" b="1" dirty="0">
                <a:solidFill>
                  <a:srgbClr val="249877"/>
                </a:solidFill>
              </a:rPr>
            </a:br>
            <a:r>
              <a:rPr lang="en-GB" sz="3600" b="1" dirty="0">
                <a:solidFill>
                  <a:srgbClr val="249877"/>
                </a:solidFill>
              </a:rPr>
              <a:t>Social Activities</a:t>
            </a:r>
            <a:endParaRPr lang="en-GB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911F82-6F2D-4692-B8A9-598859C9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46" y="1260629"/>
            <a:ext cx="7726945" cy="50513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1DCFBE-ACF2-41F8-885B-B42C5A118C00}"/>
              </a:ext>
            </a:extLst>
          </p:cNvPr>
          <p:cNvSpPr txBox="1"/>
          <p:nvPr/>
        </p:nvSpPr>
        <p:spPr>
          <a:xfrm>
            <a:off x="523784" y="259057"/>
            <a:ext cx="1064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‘A community that can get help and more importantly help each other’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13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6381-4243-4E13-8251-9B8C89AD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4" y="285227"/>
            <a:ext cx="5814873" cy="700194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Partners working the hub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02E6-13AB-4355-99BE-2AE15777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4" y="860563"/>
            <a:ext cx="5687626" cy="5632311"/>
          </a:xfrm>
        </p:spPr>
        <p:txBody>
          <a:bodyPr>
            <a:noAutofit/>
          </a:bodyPr>
          <a:lstStyle/>
          <a:p>
            <a:pPr algn="just"/>
            <a:r>
              <a:rPr lang="en-GB" sz="1400" dirty="0"/>
              <a:t>Citizen’s Advice – helpline offer from The Hub</a:t>
            </a:r>
          </a:p>
          <a:p>
            <a:pPr algn="just"/>
            <a:r>
              <a:rPr lang="en-GB" sz="1400" dirty="0"/>
              <a:t>Men’s Shed – a space where men can enjoy practical hobbies, making friends, learning and sharing skills, have a cup of tea and a chat</a:t>
            </a:r>
          </a:p>
          <a:p>
            <a:pPr algn="just"/>
            <a:r>
              <a:rPr lang="en-GB" sz="1400" dirty="0"/>
              <a:t>Choice Support – drop in crisis café, and 1:1 support for people with learning disabilities, autism and mental health needs </a:t>
            </a:r>
          </a:p>
          <a:p>
            <a:pPr algn="just"/>
            <a:r>
              <a:rPr lang="en-GB" sz="1400" dirty="0"/>
              <a:t>Hopeworx - Emergency food parcels and surplus food </a:t>
            </a:r>
          </a:p>
          <a:p>
            <a:pPr algn="just"/>
            <a:r>
              <a:rPr lang="en-GB" sz="1400" dirty="0"/>
              <a:t>United in Kind  Castle Point &amp; Rochford –  Essex movement to tackle social isolation and loneliness in the county. </a:t>
            </a:r>
          </a:p>
          <a:p>
            <a:pPr algn="just"/>
            <a:r>
              <a:rPr lang="en-GB" sz="1400" dirty="0" err="1"/>
              <a:t>Megacentre</a:t>
            </a:r>
            <a:r>
              <a:rPr lang="en-GB" sz="1400" dirty="0"/>
              <a:t> Communities team – family and youth work including for children with SEND, support for parents, mentoring and counselling for young people</a:t>
            </a:r>
          </a:p>
          <a:p>
            <a:pPr algn="just"/>
            <a:r>
              <a:rPr lang="en-GB" sz="1400" dirty="0" err="1"/>
              <a:t>Megacentre</a:t>
            </a:r>
            <a:r>
              <a:rPr lang="en-GB" sz="1400" dirty="0"/>
              <a:t> Community Sports – open to everyone, an opportunity to play badminton, table tennis, short mat bowls and socialise, four days per week</a:t>
            </a:r>
          </a:p>
          <a:p>
            <a:pPr algn="just"/>
            <a:r>
              <a:rPr lang="en-GB" sz="1400" dirty="0" err="1"/>
              <a:t>TrustLinks</a:t>
            </a:r>
            <a:r>
              <a:rPr lang="en-GB" sz="1400" dirty="0"/>
              <a:t> - A Southend based mental health charity with the aim of supporting and inspiring people, use our hub as another base for their work</a:t>
            </a:r>
          </a:p>
          <a:p>
            <a:pPr algn="just"/>
            <a:r>
              <a:rPr lang="en-GB" sz="1400" dirty="0"/>
              <a:t>Essex Police – coffee with a cops – providing reassurance and crime prevention advice. The community can meet their local constabulary, ask them questions and tell them about problems in their area. </a:t>
            </a:r>
          </a:p>
          <a:p>
            <a:pPr algn="just"/>
            <a:r>
              <a:rPr lang="en-GB" sz="1400" dirty="0"/>
              <a:t>EPIC - a voluntary group run by adopters for children and families of adopted children that are of school age (5-18). Providing support and advice.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04ABA-8E2B-4134-80F5-A932AEC91213}"/>
              </a:ext>
            </a:extLst>
          </p:cNvPr>
          <p:cNvSpPr txBox="1"/>
          <p:nvPr/>
        </p:nvSpPr>
        <p:spPr>
          <a:xfrm>
            <a:off x="6391922" y="372862"/>
            <a:ext cx="5459766" cy="42165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600" dirty="0"/>
              <a:t>As a hub we are continuing conversations with local organisations and partners. Anyone that wants more information should contact: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hub@megacentrerayleigh.co.uk</a:t>
            </a:r>
            <a:endParaRPr lang="en-GB" sz="1600" dirty="0"/>
          </a:p>
          <a:p>
            <a:endParaRPr lang="en-GB" sz="1600" dirty="0"/>
          </a:p>
          <a:p>
            <a:r>
              <a:rPr lang="en-GB" sz="1400" dirty="0"/>
              <a:t>Partners soon to use the hub space include: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Pulmonary Rehabilitation Team - sessions will include physical activities and education and potential to join up with community sports sessions already well established at The </a:t>
            </a:r>
            <a:r>
              <a:rPr lang="en-GB" sz="1400" dirty="0" err="1"/>
              <a:t>Megacentre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Mother and baby checks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Coombewood</a:t>
            </a:r>
            <a:r>
              <a:rPr lang="en-GB" sz="1400" dirty="0"/>
              <a:t> community MH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CCG Wellbeing Link Co-ordinators, Families in Focus, South Essex Child and Family Wellbeing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94C96-9828-48BE-931B-94C13113A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78" y="4929747"/>
            <a:ext cx="4427778" cy="14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6C5A8-4149-473C-A93C-ED22E79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5" y="345810"/>
            <a:ext cx="5319752" cy="1325563"/>
          </a:xfrm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chemeClr val="accent1"/>
                </a:solidFill>
              </a:rPr>
              <a:t>TheHub@TheMegacentre</a:t>
            </a:r>
            <a:r>
              <a:rPr lang="en-GB" sz="3200" b="1" dirty="0">
                <a:solidFill>
                  <a:schemeClr val="accent1"/>
                </a:solidFill>
              </a:rPr>
              <a:t> Launch and Engagement event 7</a:t>
            </a:r>
            <a:r>
              <a:rPr lang="en-GB" sz="3200" b="1" baseline="30000" dirty="0">
                <a:solidFill>
                  <a:schemeClr val="accent1"/>
                </a:solidFill>
              </a:rPr>
              <a:t>th</a:t>
            </a:r>
            <a:r>
              <a:rPr lang="en-GB" sz="3200" b="1" dirty="0">
                <a:solidFill>
                  <a:schemeClr val="accent1"/>
                </a:solidFill>
              </a:rPr>
              <a:t> September 2021</a:t>
            </a:r>
          </a:p>
        </p:txBody>
      </p:sp>
      <p:sp>
        <p:nvSpPr>
          <p:cNvPr id="3" name="Content Placeholder 2" descr="Scott Williamson - CEO of The Megacentre">
            <a:extLst>
              <a:ext uri="{FF2B5EF4-FFF2-40B4-BE49-F238E27FC236}">
                <a16:creationId xmlns:a16="http://schemas.microsoft.com/office/drawing/2014/main" id="{60D5CDA8-5014-4A5F-B214-0D48D4117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11" y="1825625"/>
            <a:ext cx="5319752" cy="4592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With over 305 attendees on the day including residents, community volunteers, partner agencies and local Councillors it was a real opportunity to share and celebrate the story of the community hub. People were able to take a tour of the hub, see some of the activities live in action and meet key partners of the hub.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The event was an opportunity to hear about the hubs aspirations and plans for the future including:</a:t>
            </a:r>
          </a:p>
          <a:p>
            <a:r>
              <a:rPr lang="en-GB" sz="1800" dirty="0"/>
              <a:t>Increased partnership working</a:t>
            </a:r>
          </a:p>
          <a:p>
            <a:r>
              <a:rPr lang="en-GB" sz="1800" dirty="0"/>
              <a:t>Expanding the hub across the district, taking the hub out in to the community</a:t>
            </a:r>
          </a:p>
          <a:p>
            <a:r>
              <a:rPr lang="en-GB" sz="1800" dirty="0"/>
              <a:t>Offer more services to reach other sections of the community</a:t>
            </a:r>
          </a:p>
          <a:p>
            <a:r>
              <a:rPr lang="en-GB" sz="1800" dirty="0"/>
              <a:t>Cement the relationships with the partners and the community </a:t>
            </a:r>
          </a:p>
          <a:p>
            <a:endParaRPr lang="en-GB" sz="1800" dirty="0"/>
          </a:p>
        </p:txBody>
      </p:sp>
      <p:pic>
        <p:nvPicPr>
          <p:cNvPr id="4" name="Picture 3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29A5ED12-943E-471B-BAB5-85EBA1723B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r="1" b="27476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May be an image of 2 people, people standing and indoor">
            <a:extLst>
              <a:ext uri="{FF2B5EF4-FFF2-40B4-BE49-F238E27FC236}">
                <a16:creationId xmlns:a16="http://schemas.microsoft.com/office/drawing/2014/main" id="{E2EA6E43-0D25-490B-95BD-110C45E049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4" b="4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  <p:pic>
        <p:nvPicPr>
          <p:cNvPr id="5" name="Picture 4" descr="May be an image of 1 person, standing and indoor">
            <a:extLst>
              <a:ext uri="{FF2B5EF4-FFF2-40B4-BE49-F238E27FC236}">
                <a16:creationId xmlns:a16="http://schemas.microsoft.com/office/drawing/2014/main" id="{8EE8EBB8-09E1-4D80-8B90-AE8D534DD8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40526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2573-1A8C-458F-9496-1F5B0696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1" y="133165"/>
            <a:ext cx="3755253" cy="6551720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has </a:t>
            </a:r>
            <a:r>
              <a:rPr lang="en-GB" sz="2400" b="1" dirty="0" err="1">
                <a:solidFill>
                  <a:srgbClr val="002060"/>
                </a:solidFill>
              </a:rPr>
              <a:t>TheHub@TheMegacentre</a:t>
            </a:r>
            <a:r>
              <a:rPr lang="en-GB" sz="2400" b="1" dirty="0">
                <a:solidFill>
                  <a:srgbClr val="002060"/>
                </a:solidFill>
              </a:rPr>
              <a:t> achieved in the first 6 months?</a:t>
            </a:r>
            <a:br>
              <a:rPr lang="en-GB" sz="1800" b="1" dirty="0">
                <a:solidFill>
                  <a:srgbClr val="002060"/>
                </a:solidFill>
              </a:rPr>
            </a:br>
            <a:br>
              <a:rPr lang="en-GB" sz="1800" dirty="0"/>
            </a:br>
            <a:r>
              <a:rPr lang="en-GB" sz="1900" b="1" dirty="0"/>
              <a:t>Number of residents reached through </a:t>
            </a:r>
            <a:r>
              <a:rPr lang="en-GB" sz="1900" b="1" dirty="0" err="1"/>
              <a:t>TheHub@TheMegacentre</a:t>
            </a:r>
            <a:r>
              <a:rPr lang="en-GB" sz="1900" b="1" dirty="0"/>
              <a:t> social media posts </a:t>
            </a:r>
            <a:r>
              <a:rPr lang="en-GB" sz="2000" b="1" dirty="0">
                <a:solidFill>
                  <a:srgbClr val="54B486"/>
                </a:solidFill>
              </a:rPr>
              <a:t>150,745</a:t>
            </a:r>
            <a:br>
              <a:rPr lang="en-GB" sz="1900" b="1" dirty="0"/>
            </a:br>
            <a:br>
              <a:rPr lang="en-GB" sz="1900" b="1" dirty="0"/>
            </a:br>
            <a:r>
              <a:rPr lang="en-GB" sz="1900" b="1" dirty="0"/>
              <a:t>Number of people supported with advice regarding vaccinations or to access vaccinations  </a:t>
            </a:r>
            <a:r>
              <a:rPr lang="en-GB" sz="2400" b="1" dirty="0">
                <a:solidFill>
                  <a:srgbClr val="54B486"/>
                </a:solidFill>
              </a:rPr>
              <a:t>921</a:t>
            </a:r>
            <a:br>
              <a:rPr lang="en-GB" sz="1900" b="1" dirty="0"/>
            </a:br>
            <a:br>
              <a:rPr lang="en-GB" sz="1900" b="1" dirty="0"/>
            </a:br>
            <a:r>
              <a:rPr lang="en-GB" sz="1900" b="1" dirty="0"/>
              <a:t>Number of people support with re-conditioning to improve physical health and wellbeing </a:t>
            </a:r>
            <a:r>
              <a:rPr lang="en-GB" sz="2400" b="1" dirty="0">
                <a:solidFill>
                  <a:srgbClr val="54B486"/>
                </a:solidFill>
              </a:rPr>
              <a:t>711</a:t>
            </a:r>
            <a:br>
              <a:rPr lang="en-GB" sz="1900" b="1" dirty="0"/>
            </a:br>
            <a:br>
              <a:rPr lang="en-GB" sz="1900" b="1" dirty="0"/>
            </a:br>
            <a:r>
              <a:rPr lang="en-GB" sz="1900" b="1" dirty="0"/>
              <a:t>Number of people supported around Mental Health and general mental wellbeing </a:t>
            </a:r>
            <a:r>
              <a:rPr lang="en-GB" sz="2400" b="1" dirty="0">
                <a:solidFill>
                  <a:srgbClr val="54B486"/>
                </a:solidFill>
              </a:rPr>
              <a:t>1171</a:t>
            </a:r>
            <a:br>
              <a:rPr lang="en-GB" sz="1900" b="1" dirty="0"/>
            </a:br>
            <a:br>
              <a:rPr lang="en-GB" sz="1900" b="1" dirty="0"/>
            </a:br>
            <a:r>
              <a:rPr lang="en-GB" sz="1900" b="1" dirty="0"/>
              <a:t>Other needs identified include the need for food parcels – becoming more prevalent as furlough ends and the end of the Universal Credit uplift </a:t>
            </a:r>
            <a:r>
              <a:rPr lang="en-GB" sz="2400" b="1" dirty="0">
                <a:solidFill>
                  <a:srgbClr val="54B486"/>
                </a:solidFill>
              </a:rPr>
              <a:t>206</a:t>
            </a:r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7951-4DC7-4B03-BA8C-8023EE94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972" y="301016"/>
            <a:ext cx="7989903" cy="280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What do people say about </a:t>
            </a:r>
            <a:r>
              <a:rPr lang="en-GB" sz="2200" b="1" dirty="0" err="1"/>
              <a:t>TheHub@TheMegacentre</a:t>
            </a:r>
            <a:r>
              <a:rPr lang="en-GB" sz="2200" b="1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 i="1" dirty="0">
                <a:solidFill>
                  <a:schemeClr val="accent1"/>
                </a:solidFill>
              </a:rPr>
              <a:t>“Thank you for all your hard work. It does seem that our community has a high quality model of community support which, hopefully, set a vision for how the community and  </a:t>
            </a:r>
            <a:r>
              <a:rPr lang="en-GB" sz="1400" b="1" i="1" dirty="0" err="1">
                <a:solidFill>
                  <a:schemeClr val="accent1"/>
                </a:solidFill>
              </a:rPr>
              <a:t>Megacentre</a:t>
            </a:r>
            <a:r>
              <a:rPr lang="en-GB" sz="1400" b="1" i="1" dirty="0">
                <a:solidFill>
                  <a:schemeClr val="accent1"/>
                </a:solidFill>
              </a:rPr>
              <a:t> can work for an exciting ‘new future’. Bless you.”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 i="1" dirty="0">
                <a:solidFill>
                  <a:schemeClr val="accent1"/>
                </a:solidFill>
              </a:rPr>
              <a:t>“Thank you.  It feels strange having to ask for help, I am usually the person who helps”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“thank you so </a:t>
            </a:r>
            <a:r>
              <a:rPr lang="en-GB" sz="1400" b="1" i="1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so</a:t>
            </a:r>
            <a:r>
              <a:rPr lang="en-GB" sz="1400" b="1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much, this has really helped me in my time of need. I never thought I would be in this situation and I hate asking for help, but you have been so kind and understanding” </a:t>
            </a:r>
            <a:endParaRPr lang="en-GB" sz="1400" b="1" i="1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400" b="1" i="1" dirty="0">
              <a:solidFill>
                <a:schemeClr val="accent1"/>
              </a:solidFill>
            </a:endParaRP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99F59-A80F-4E67-B585-36ED97B56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3" b="9386"/>
          <a:stretch/>
        </p:blipFill>
        <p:spPr>
          <a:xfrm>
            <a:off x="4208017" y="3069352"/>
            <a:ext cx="1784410" cy="1661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2B4CE-B594-45FF-AA53-EAF808402C61}"/>
              </a:ext>
            </a:extLst>
          </p:cNvPr>
          <p:cNvSpPr txBox="1"/>
          <p:nvPr/>
        </p:nvSpPr>
        <p:spPr>
          <a:xfrm rot="10800000" flipV="1">
            <a:off x="6096000" y="3145620"/>
            <a:ext cx="5826708" cy="158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Hug in a Shrug project 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“Such a lovely group of ladies who meet every week who are members of the hug in a shrug group, they are pretty amazing, friendships have been made problems have been shared and a shoulder to cry on every now and then oh and a coffee and cake and lots of laughs too!”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30A77-15DC-4100-8E3F-56DA22699B0D}"/>
              </a:ext>
            </a:extLst>
          </p:cNvPr>
          <p:cNvSpPr txBox="1"/>
          <p:nvPr/>
        </p:nvSpPr>
        <p:spPr>
          <a:xfrm>
            <a:off x="6569478" y="5012000"/>
            <a:ext cx="20241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Men’s Shed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“you have, quite simply, saved my dad” – daughter of one of the Men’s Shed members.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D0776-94EF-4BF1-887C-785F72CB9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t="17971" r="473" b="13627"/>
          <a:stretch/>
        </p:blipFill>
        <p:spPr>
          <a:xfrm>
            <a:off x="8691240" y="4785687"/>
            <a:ext cx="3129962" cy="1771297"/>
          </a:xfrm>
          <a:prstGeom prst="rect">
            <a:avLst/>
          </a:prstGeom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523FCC7-93A2-44DB-A816-B2521A5561AE}"/>
              </a:ext>
            </a:extLst>
          </p:cNvPr>
          <p:cNvSpPr/>
          <p:nvPr/>
        </p:nvSpPr>
        <p:spPr>
          <a:xfrm>
            <a:off x="4128117" y="4997412"/>
            <a:ext cx="2343705" cy="1497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“Sometimes just a friendly voice can mean so much to someone, it costs nothing to care.”</a:t>
            </a:r>
          </a:p>
        </p:txBody>
      </p:sp>
    </p:spTree>
    <p:extLst>
      <p:ext uri="{BB962C8B-B14F-4D97-AF65-F5344CB8AC3E}">
        <p14:creationId xmlns:p14="http://schemas.microsoft.com/office/powerpoint/2010/main" val="331539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77F6-CE0E-4201-BD95-C67D84052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07" y="482139"/>
            <a:ext cx="11310151" cy="3672611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having these partners working together mean for residents?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Residents have one telephone number to call – 01268 779999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Residents have one email address to contact –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hub@megacentrerayleigh.co.uk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access support, advice, information, social activities, friendship, help.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68D52-B3E8-46BC-8D6F-9F70DFFDF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517" y="4555374"/>
            <a:ext cx="11194741" cy="1916447"/>
          </a:xfrm>
        </p:spPr>
        <p:txBody>
          <a:bodyPr>
            <a:normAutofit lnSpcReduction="10000"/>
          </a:bodyPr>
          <a:lstStyle/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b="1" dirty="0"/>
              <a:t>‘</a:t>
            </a:r>
            <a:r>
              <a:rPr lang="en-GB" dirty="0"/>
              <a:t>A community that can get help and more importantly help each other’ </a:t>
            </a:r>
          </a:p>
          <a:p>
            <a:endParaRPr lang="fr-FR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79" y="4075900"/>
            <a:ext cx="4887883" cy="15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1250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Rochford Community Hub Spend Plan 2021-22</vt:lpstr>
      <vt:lpstr>PowerPoint Presentation</vt:lpstr>
      <vt:lpstr>Partners working the hub space</vt:lpstr>
      <vt:lpstr>TheHub@TheMegacentre Launch and Engagement event 7th September 2021</vt:lpstr>
      <vt:lpstr>What has TheHub@TheMegacentre achieved in the first 6 months?  Number of residents reached through TheHub@TheMegacentre social media posts 150,745  Number of people supported with advice regarding vaccinations or to access vaccinations  921  Number of people support with re-conditioning to improve physical health and wellbeing 711  Number of people supported around Mental Health and general mental wellbeing 1171  Other needs identified include the need for food parcels – becoming more prevalent as furlough ends and the end of the Universal Credit uplift 206</vt:lpstr>
      <vt:lpstr>What does having these partners working together mean for residents?  Residents have one telephone number to call – 01268 779999  Residents have one email address to contact – hub@megacentrerayleigh.co.uk  To access support, advice, information, social activities, friendship, help.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Rochford District Community Hub Offer</dc:title>
  <dc:creator>Kelly Redston</dc:creator>
  <cp:lastModifiedBy>Kelly Redston</cp:lastModifiedBy>
  <cp:revision>43</cp:revision>
  <dcterms:created xsi:type="dcterms:W3CDTF">2021-08-18T05:04:52Z</dcterms:created>
  <dcterms:modified xsi:type="dcterms:W3CDTF">2021-11-24T13:04:46Z</dcterms:modified>
</cp:coreProperties>
</file>